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4" r:id="rId6"/>
    <p:sldId id="288" r:id="rId7"/>
    <p:sldId id="277" r:id="rId8"/>
    <p:sldId id="279" r:id="rId9"/>
    <p:sldId id="280" r:id="rId10"/>
    <p:sldId id="275" r:id="rId11"/>
    <p:sldId id="265" r:id="rId12"/>
    <p:sldId id="286" r:id="rId13"/>
    <p:sldId id="276" r:id="rId14"/>
    <p:sldId id="287" r:id="rId15"/>
    <p:sldId id="274" r:id="rId16"/>
    <p:sldId id="278" r:id="rId17"/>
    <p:sldId id="289" r:id="rId18"/>
    <p:sldId id="281" r:id="rId19"/>
    <p:sldId id="282" r:id="rId20"/>
    <p:sldId id="283" r:id="rId21"/>
    <p:sldId id="260" r:id="rId22"/>
    <p:sldId id="261" r:id="rId23"/>
    <p:sldId id="263" r:id="rId24"/>
  </p:sldIdLst>
  <p:sldSz cx="14630400" cy="8229600"/>
  <p:notesSz cx="8229600" cy="14630400"/>
  <p:embeddedFontLst>
    <p:embeddedFont>
      <p:font typeface="Cambria Math" panose="02040503050406030204" pitchFamily="18" charset="0"/>
      <p:regular r:id="rId26"/>
    </p:embeddedFont>
    <p:embeddedFont>
      <p:font typeface="DengXian" panose="02010600030101010101" pitchFamily="2" charset="-122"/>
      <p:regular r:id="rId27"/>
      <p:bold r:id="rId28"/>
    </p:embeddedFont>
    <p:embeddedFont>
      <p:font typeface="Nunito Semi Bold" panose="020B0604020202020204" charset="-52"/>
      <p:regular r:id="rId29"/>
    </p:embeddedFont>
    <p:embeddedFont>
      <p:font typeface="PT Sans" panose="020B0503020203020204" pitchFamily="34" charset="-52"/>
      <p:regular r:id="rId30"/>
      <p:bold r:id="rId31"/>
      <p:italic r:id="rId32"/>
      <p:bold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ила Камила" initials="КК" lastIdx="1" clrIdx="0">
    <p:extLst>
      <p:ext uri="{19B8F6BF-5375-455C-9EA6-DF929625EA0E}">
        <p15:presenceInfo xmlns:p15="http://schemas.microsoft.com/office/powerpoint/2012/main" userId="7b26fa097de34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F"/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085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1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4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BD38-D9B5-8C94-1620-F1E9ED88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F415E-4992-3239-11D5-61C2DF134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07096-457D-87AF-3785-6C4F268E1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081B-56EF-78B4-C497-01809DAD9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0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3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C83F-3553-70F7-2268-FA27606B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74A17-5084-0508-CCB3-09F5FE1CD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8B5E6-CF54-23C0-8EA8-66054E07A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CBA8-F973-6743-4825-2FEC57C61C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72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2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8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90AE-41D4-4604-8B9E-B49528FB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D38D0-8649-71D6-E183-A11A5C9DA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AD3DF-D269-6264-B56C-361655010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949C-880C-734D-6318-F6E41E2DB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C116-17C8-603D-8E87-7D1188FD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22670-D13B-9021-3851-CCCEE21E1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0EB45-B9C4-3EC5-540D-48CC477F9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9A8C-DD9A-205E-D049-049E7D733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9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5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91922"/>
            <a:ext cx="7858804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Запуск ракет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орбиту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из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миссии</a:t>
            </a: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«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Союз-Аполлон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»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0058400" y="5099717"/>
            <a:ext cx="3626778" cy="1079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Команда: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«</a:t>
            </a:r>
            <a:r>
              <a:rPr lang="en-US" sz="28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SpaceZ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</a:t>
            </a:r>
          </a:p>
          <a:p>
            <a:pPr marL="0" indent="0">
              <a:lnSpc>
                <a:spcPts val="3750"/>
              </a:lnSpc>
              <a:buNone/>
            </a:pP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Группа</a:t>
            </a:r>
            <a:r>
              <a:rPr lang="en-US" sz="2800" dirty="0">
                <a:solidFill>
                  <a:srgbClr val="00002E"/>
                </a:solidFill>
                <a:latin typeface="PT Sans" pitchFamily="34" charset="0"/>
              </a:rPr>
              <a:t>: </a:t>
            </a:r>
            <a:r>
              <a:rPr lang="ru-RU" sz="2800" dirty="0">
                <a:solidFill>
                  <a:srgbClr val="00002E"/>
                </a:solidFill>
                <a:latin typeface="PT Sans" pitchFamily="34" charset="0"/>
              </a:rPr>
              <a:t>М8О-103БВ-24</a:t>
            </a:r>
            <a:endParaRPr lang="en-US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1E4038-C084-4FCD-A59F-1C00F99EAA9C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AA6906C-AA07-4E09-A8BD-F853A9EAC536}"/>
              </a:ext>
            </a:extLst>
          </p:cNvPr>
          <p:cNvSpPr/>
          <p:nvPr/>
        </p:nvSpPr>
        <p:spPr>
          <a:xfrm>
            <a:off x="4119646" y="551500"/>
            <a:ext cx="6391108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«Аполлон»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3CA950-75A6-4508-B97A-C71CE105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5" y="1093804"/>
            <a:ext cx="7397952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3653969" y="344995"/>
            <a:ext cx="71178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ПРОГРАММНАЯ РЕАЛИЗАЦИЯ</a:t>
            </a:r>
            <a:endParaRPr lang="en-US" sz="36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BA739-8955-4907-93C4-60D434B00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" t="2166" r="827" b="2859"/>
          <a:stretch/>
        </p:blipFill>
        <p:spPr>
          <a:xfrm>
            <a:off x="2381459" y="2160395"/>
            <a:ext cx="9545934" cy="5215095"/>
          </a:xfrm>
          <a:prstGeom prst="rect">
            <a:avLst/>
          </a:prstGeom>
          <a:ln>
            <a:noFill/>
          </a:ln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4445-BDD0-AC5A-BCCA-0DF8ECD9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F3DD2-B4F0-0620-2DF3-EAB2331E64CA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8791DF-47CC-65B7-72DE-08375515F324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228DBC3-337C-7FB1-9A79-DECF1DA2B02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37D16E0-6176-7A66-BE65-3E42A4B4BC5C}"/>
              </a:ext>
            </a:extLst>
          </p:cNvPr>
          <p:cNvSpPr/>
          <p:nvPr/>
        </p:nvSpPr>
        <p:spPr>
          <a:xfrm>
            <a:off x="5345236" y="1466798"/>
            <a:ext cx="3735293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Союз-19</a:t>
            </a:r>
            <a:endParaRPr lang="en-US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1BB36-F8F5-F02E-754F-83CCCC07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8" y="2024270"/>
            <a:ext cx="9596567" cy="56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F4C1D50-49E2-41B0-8CC2-2D0333CACAFB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D3A4C2-461E-C690-238E-00583D3A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88" y="1934203"/>
            <a:ext cx="10154212" cy="56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02F0-DEE6-89E4-D4CD-86378828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0F36ED-9E99-AB45-F082-26BA9D7258E9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1E3A11-B1A9-925D-F530-592D44A6E685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CC00107-0CA0-6351-898E-BF7A784F7AB1}"/>
              </a:ext>
            </a:extLst>
          </p:cNvPr>
          <p:cNvSpPr/>
          <p:nvPr/>
        </p:nvSpPr>
        <p:spPr>
          <a:xfrm>
            <a:off x="5630480" y="1079505"/>
            <a:ext cx="3674832" cy="351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График для Аполлон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1B1AD-A41B-3801-90BC-1BC52D7D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15" y="1847504"/>
            <a:ext cx="9363005" cy="53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E765D-1AC8-32B9-2F27-F5AF1186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453568"/>
            <a:ext cx="9763125" cy="73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111CB-4509-9092-AA4C-539C11C1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89" y="457506"/>
            <a:ext cx="9752622" cy="73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4AA7-C472-9370-CD66-91856146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6D0741-ED59-B865-19C7-4D24FDE98461}"/>
              </a:ext>
            </a:extLst>
          </p:cNvPr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67F546A-279B-1215-4B47-C713A01586B9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D7F54A-18D6-B640-C733-EE3590A3C90C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1D262F-496D-DAE4-47F2-51BB222A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2852"/>
            <a:ext cx="9791700" cy="734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024C3-4E88-6836-B255-CC96D9C7A9D1}"/>
              </a:ext>
            </a:extLst>
          </p:cNvPr>
          <p:cNvSpPr txBox="1"/>
          <p:nvPr/>
        </p:nvSpPr>
        <p:spPr>
          <a:xfrm>
            <a:off x="2773469" y="739783"/>
            <a:ext cx="592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kern="0" dirty="0">
                <a:effectLst/>
                <a:ea typeface="DengXian" panose="02010600030101010101" pitchFamily="2" charset="-122"/>
              </a:rPr>
              <a:t>Сравнение траекторий полётов ракет</a:t>
            </a:r>
            <a:endParaRPr lang="ru-RU" sz="2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3AF2F7-1416-BDE0-92F4-C164B0DE381A}"/>
              </a:ext>
            </a:extLst>
          </p:cNvPr>
          <p:cNvSpPr/>
          <p:nvPr/>
        </p:nvSpPr>
        <p:spPr>
          <a:xfrm>
            <a:off x="10629424" y="442852"/>
            <a:ext cx="3267551" cy="734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B166B5F-1944-6369-479C-C847903624CD}"/>
              </a:ext>
            </a:extLst>
          </p:cNvPr>
          <p:cNvSpPr/>
          <p:nvPr/>
        </p:nvSpPr>
        <p:spPr>
          <a:xfrm>
            <a:off x="10690141" y="1424892"/>
            <a:ext cx="700328" cy="9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0EE556-3E4A-6AB1-A0F0-91E48D2AC55F}"/>
              </a:ext>
            </a:extLst>
          </p:cNvPr>
          <p:cNvSpPr/>
          <p:nvPr/>
        </p:nvSpPr>
        <p:spPr>
          <a:xfrm>
            <a:off x="10690141" y="1853517"/>
            <a:ext cx="700328" cy="952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D39CA-50AE-B423-46FC-D6621B2D7CC1}"/>
              </a:ext>
            </a:extLst>
          </p:cNvPr>
          <p:cNvSpPr txBox="1"/>
          <p:nvPr/>
        </p:nvSpPr>
        <p:spPr>
          <a:xfrm>
            <a:off x="11725275" y="1263003"/>
            <a:ext cx="163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АПОЛЛОН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734DC-6BBA-B272-EFF4-4DC8E9030D68}"/>
              </a:ext>
            </a:extLst>
          </p:cNvPr>
          <p:cNvSpPr txBox="1"/>
          <p:nvPr/>
        </p:nvSpPr>
        <p:spPr>
          <a:xfrm>
            <a:off x="11725276" y="16759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СОЮЗ-19</a:t>
            </a:r>
          </a:p>
        </p:txBody>
      </p:sp>
    </p:spTree>
    <p:extLst>
      <p:ext uri="{BB962C8B-B14F-4D97-AF65-F5344CB8AC3E}">
        <p14:creationId xmlns:p14="http://schemas.microsoft.com/office/powerpoint/2010/main" val="379456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69C2276-2DED-4DBF-A0E6-AF2535DD33DA}"/>
              </a:ext>
            </a:extLst>
          </p:cNvPr>
          <p:cNvSpPr/>
          <p:nvPr/>
        </p:nvSpPr>
        <p:spPr>
          <a:xfrm>
            <a:off x="1484270" y="344995"/>
            <a:ext cx="122568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/>
              <a:t>СРАВНЕНИЕ РЕЗУЛЬТАТОВ МАТЕМАТИЧЕСКОЙ МОДЕЛИ И </a:t>
            </a:r>
            <a:r>
              <a:rPr lang="en-US" sz="3600" b="1" dirty="0"/>
              <a:t>KSP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84270" y="1246715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C3414ED-1B96-9906-E8ED-E7B91441D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02813"/>
              </p:ext>
            </p:extLst>
          </p:nvPr>
        </p:nvGraphicFramePr>
        <p:xfrm>
          <a:off x="1119069" y="1718225"/>
          <a:ext cx="12392261" cy="6358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3202197899"/>
                    </a:ext>
                  </a:extLst>
                </a:gridCol>
                <a:gridCol w="1225574">
                  <a:extLst>
                    <a:ext uri="{9D8B030D-6E8A-4147-A177-3AD203B41FA5}">
                      <a16:colId xmlns:a16="http://schemas.microsoft.com/office/drawing/2014/main" val="667267343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1228416510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532788999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1159216006"/>
                    </a:ext>
                  </a:extLst>
                </a:gridCol>
                <a:gridCol w="1900562">
                  <a:extLst>
                    <a:ext uri="{9D8B030D-6E8A-4147-A177-3AD203B41FA5}">
                      <a16:colId xmlns:a16="http://schemas.microsoft.com/office/drawing/2014/main" val="3087431424"/>
                    </a:ext>
                  </a:extLst>
                </a:gridCol>
                <a:gridCol w="1899063">
                  <a:extLst>
                    <a:ext uri="{9D8B030D-6E8A-4147-A177-3AD203B41FA5}">
                      <a16:colId xmlns:a16="http://schemas.microsoft.com/office/drawing/2014/main" val="3677715494"/>
                    </a:ext>
                  </a:extLst>
                </a:gridCol>
              </a:tblGrid>
              <a:tr h="59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Параметр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1ая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2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 dirty="0">
                          <a:effectLst/>
                        </a:rPr>
                        <a:t>2</a:t>
                      </a:r>
                      <a:r>
                        <a:rPr lang="ru-RU" sz="2000" kern="0" dirty="0" err="1">
                          <a:effectLst/>
                        </a:rPr>
                        <a:t>ая</a:t>
                      </a:r>
                      <a:r>
                        <a:rPr lang="ru-RU" sz="2000" kern="0" dirty="0">
                          <a:effectLst/>
                        </a:rPr>
                        <a:t> ступень </a:t>
                      </a:r>
                      <a:r>
                        <a:rPr lang="en-US" sz="2000" kern="0" dirty="0">
                          <a:effectLst/>
                        </a:rPr>
                        <a:t>KSP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мат. модели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0">
                          <a:effectLst/>
                        </a:rPr>
                        <a:t>3</a:t>
                      </a:r>
                      <a:r>
                        <a:rPr lang="ru-RU" sz="2000" kern="0">
                          <a:effectLst/>
                        </a:rPr>
                        <a:t>ая ступень </a:t>
                      </a:r>
                      <a:r>
                        <a:rPr lang="en-US" sz="2000" kern="0">
                          <a:effectLst/>
                        </a:rPr>
                        <a:t>KSP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994019194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Высота, м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57500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60000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89000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171000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689212888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Масса, т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202035232"/>
                  </a:ext>
                </a:extLst>
              </a:tr>
              <a:tr h="5923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 dirty="0">
                          <a:effectLst/>
                        </a:rPr>
                        <a:t>Топливо, т</a:t>
                      </a:r>
                      <a:endParaRPr lang="ru-RU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</a:t>
                      </a:r>
                      <a:r>
                        <a:rPr lang="en-US" sz="2800" kern="0">
                          <a:effectLst/>
                        </a:rPr>
                        <a:t>5</a:t>
                      </a:r>
                      <a:r>
                        <a:rPr lang="ru-RU" sz="2800" kern="0">
                          <a:effectLst/>
                        </a:rPr>
                        <a:t>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138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617373646"/>
                  </a:ext>
                </a:extLst>
              </a:tr>
              <a:tr h="150096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Время работы двигателя, 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113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176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178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535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009475132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Скорость, 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2131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1780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1880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1588368648"/>
                  </a:ext>
                </a:extLst>
              </a:tr>
              <a:tr h="8952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kern="0">
                          <a:effectLst/>
                        </a:rPr>
                        <a:t>Импульс, т*м/с</a:t>
                      </a:r>
                      <a:endParaRPr lang="ru-RU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2012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960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</a:t>
                      </a:r>
                      <a:r>
                        <a:rPr lang="en-US" sz="2800" kern="0">
                          <a:effectLst/>
                        </a:rPr>
                        <a:t>10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351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</a:rPr>
                        <a:t>400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92" marR="19692" marT="0" marB="0"/>
                </a:tc>
                <a:extLst>
                  <a:ext uri="{0D108BD9-81ED-4DB2-BD59-A6C34878D82A}">
                    <a16:rowId xmlns:a16="http://schemas.microsoft.com/office/drawing/2014/main" val="309716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7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1439693" y="646901"/>
            <a:ext cx="11751013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sz="3600" u="sng" dirty="0"/>
              <a:t>Таблицы сравнения полученных данных «Аполлон»</a:t>
            </a:r>
            <a:endParaRPr lang="en-US" sz="3600" u="sng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C56CDF9-72BC-9604-5A7B-AAA0CD290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6388"/>
              </p:ext>
            </p:extLst>
          </p:nvPr>
        </p:nvGraphicFramePr>
        <p:xfrm>
          <a:off x="1439692" y="1708312"/>
          <a:ext cx="11751013" cy="5458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083">
                  <a:extLst>
                    <a:ext uri="{9D8B030D-6E8A-4147-A177-3AD203B41FA5}">
                      <a16:colId xmlns:a16="http://schemas.microsoft.com/office/drawing/2014/main" val="2260361691"/>
                    </a:ext>
                  </a:extLst>
                </a:gridCol>
                <a:gridCol w="2212735">
                  <a:extLst>
                    <a:ext uri="{9D8B030D-6E8A-4147-A177-3AD203B41FA5}">
                      <a16:colId xmlns:a16="http://schemas.microsoft.com/office/drawing/2014/main" val="428929717"/>
                    </a:ext>
                  </a:extLst>
                </a:gridCol>
                <a:gridCol w="2607029">
                  <a:extLst>
                    <a:ext uri="{9D8B030D-6E8A-4147-A177-3AD203B41FA5}">
                      <a16:colId xmlns:a16="http://schemas.microsoft.com/office/drawing/2014/main" val="963430570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717143874"/>
                    </a:ext>
                  </a:extLst>
                </a:gridCol>
                <a:gridCol w="2609083">
                  <a:extLst>
                    <a:ext uri="{9D8B030D-6E8A-4147-A177-3AD203B41FA5}">
                      <a16:colId xmlns:a16="http://schemas.microsoft.com/office/drawing/2014/main" val="3002825481"/>
                    </a:ext>
                  </a:extLst>
                </a:gridCol>
              </a:tblGrid>
              <a:tr h="5277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Параметр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1ая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мат. модели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r>
                        <a:rPr lang="ru-RU" sz="2400" kern="0">
                          <a:effectLst/>
                        </a:rPr>
                        <a:t>ая ступень </a:t>
                      </a:r>
                      <a:r>
                        <a:rPr lang="en-US" sz="2400" kern="0">
                          <a:effectLst/>
                        </a:rPr>
                        <a:t>KSP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2531821624"/>
                  </a:ext>
                </a:extLst>
              </a:tr>
              <a:tr h="527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Высота, м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70000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7</a:t>
                      </a:r>
                      <a:r>
                        <a:rPr lang="en-US" sz="2800" kern="0">
                          <a:effectLst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150000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165000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757502235"/>
                  </a:ext>
                </a:extLst>
              </a:tr>
              <a:tr h="4614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Масса,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941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835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114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647166741"/>
                  </a:ext>
                </a:extLst>
              </a:tr>
              <a:tr h="5941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Топливо, т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750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104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90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685481356"/>
                  </a:ext>
                </a:extLst>
              </a:tr>
              <a:tr h="14571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Время работы двигателя, 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130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85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480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300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558491914"/>
                  </a:ext>
                </a:extLst>
              </a:tr>
              <a:tr h="7933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Скорость, 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1870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1750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1961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1910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1187312448"/>
                  </a:ext>
                </a:extLst>
              </a:tr>
              <a:tr h="8596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Импульс, т*м/с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2250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2367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</a:rPr>
                        <a:t>1225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</a:rPr>
                        <a:t>1100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942" marR="19942" marT="0" marB="0"/>
                </a:tc>
                <a:extLst>
                  <a:ext uri="{0D108BD9-81ED-4DB2-BD59-A6C34878D82A}">
                    <a16:rowId xmlns:a16="http://schemas.microsoft.com/office/drawing/2014/main" val="353355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7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627" y="1213489"/>
            <a:ext cx="39151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Наша команда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12641" y="3178766"/>
            <a:ext cx="5362110" cy="3342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spcAft>
                <a:spcPts val="1200"/>
              </a:spcAft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9CC9DE2-86B7-8591-5023-B6172D73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47465"/>
              </p:ext>
            </p:extLst>
          </p:nvPr>
        </p:nvGraphicFramePr>
        <p:xfrm>
          <a:off x="2776537" y="2623267"/>
          <a:ext cx="9077326" cy="3898368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4538663">
                  <a:extLst>
                    <a:ext uri="{9D8B030D-6E8A-4147-A177-3AD203B41FA5}">
                      <a16:colId xmlns:a16="http://schemas.microsoft.com/office/drawing/2014/main" val="403197680"/>
                    </a:ext>
                  </a:extLst>
                </a:gridCol>
                <a:gridCol w="4538663">
                  <a:extLst>
                    <a:ext uri="{9D8B030D-6E8A-4147-A177-3AD203B41FA5}">
                      <a16:colId xmlns:a16="http://schemas.microsoft.com/office/drawing/2014/main" val="652350231"/>
                    </a:ext>
                  </a:extLst>
                </a:gridCol>
              </a:tblGrid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 err="1">
                          <a:effectLst/>
                        </a:rPr>
                        <a:t>Мартыч</a:t>
                      </a:r>
                      <a:r>
                        <a:rPr lang="ru-RU" sz="2400" kern="0" dirty="0">
                          <a:effectLst/>
                        </a:rPr>
                        <a:t> И.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Тимлид-</a:t>
                      </a:r>
                      <a:r>
                        <a:rPr lang="en-US" sz="2400" kern="0" dirty="0">
                          <a:effectLst/>
                        </a:rPr>
                        <a:t>KSP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549753370"/>
                  </a:ext>
                </a:extLst>
              </a:tr>
              <a:tr h="933978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Пронякин Р. В.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Физик-математик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3306916426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Харитончик Д. 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821934674"/>
                  </a:ext>
                </a:extLst>
              </a:tr>
              <a:tr h="1015206"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>
                          <a:effectLst/>
                        </a:rPr>
                        <a:t>Мухтасипова К.А.</a:t>
                      </a:r>
                      <a:endParaRPr lang="ru-RU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kern="0" dirty="0">
                          <a:effectLst/>
                        </a:rPr>
                        <a:t>Программист-оформление проекта</a:t>
                      </a:r>
                      <a:endParaRPr lang="ru-RU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extLst>
                  <a:ext uri="{0D108BD9-81ED-4DB2-BD59-A6C34878D82A}">
                    <a16:rowId xmlns:a16="http://schemas.microsoft.com/office/drawing/2014/main" val="10944428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80CEA830-C40B-43F2-82B4-043E680F6272}"/>
              </a:ext>
            </a:extLst>
          </p:cNvPr>
          <p:cNvSpPr/>
          <p:nvPr/>
        </p:nvSpPr>
        <p:spPr>
          <a:xfrm>
            <a:off x="820637" y="646901"/>
            <a:ext cx="9170990" cy="483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«СОЮЗ-19»</a:t>
            </a:r>
            <a:endParaRPr lang="en-US" sz="3200" u="sng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66A0ECA-9A1E-4A53-9B5D-9FE589824C70}"/>
              </a:ext>
            </a:extLst>
          </p:cNvPr>
          <p:cNvSpPr/>
          <p:nvPr/>
        </p:nvSpPr>
        <p:spPr>
          <a:xfrm>
            <a:off x="820637" y="4493095"/>
            <a:ext cx="10094069" cy="48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200" u="sng" dirty="0"/>
              <a:t>Таблицы сравнения полученных данных «Аполлон»</a:t>
            </a:r>
            <a:endParaRPr lang="en-US" sz="3200" u="sng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349B93B-C426-5BB8-E5FF-E22553FDA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34831"/>
              </p:ext>
            </p:extLst>
          </p:nvPr>
        </p:nvGraphicFramePr>
        <p:xfrm>
          <a:off x="837724" y="1315368"/>
          <a:ext cx="12555338" cy="2808387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3939172077"/>
                    </a:ext>
                  </a:extLst>
                </a:gridCol>
                <a:gridCol w="4322840">
                  <a:extLst>
                    <a:ext uri="{9D8B030D-6E8A-4147-A177-3AD203B41FA5}">
                      <a16:colId xmlns:a16="http://schemas.microsoft.com/office/drawing/2014/main" val="3635431363"/>
                    </a:ext>
                  </a:extLst>
                </a:gridCol>
                <a:gridCol w="5211087">
                  <a:extLst>
                    <a:ext uri="{9D8B030D-6E8A-4147-A177-3AD203B41FA5}">
                      <a16:colId xmlns:a16="http://schemas.microsoft.com/office/drawing/2014/main" val="3712201010"/>
                    </a:ext>
                  </a:extLst>
                </a:gridCol>
              </a:tblGrid>
              <a:tr h="637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69561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2500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4.34%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049197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921614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6.69%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09995"/>
                  </a:ext>
                </a:extLst>
              </a:tr>
              <a:tr h="390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131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6.45%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7601"/>
                  </a:ext>
                </a:extLst>
              </a:tr>
              <a:tr h="4350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Импульс,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142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5.8%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4591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BCD09CE-164D-58B4-3A7E-F3CC03A27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91140"/>
              </p:ext>
            </p:extLst>
          </p:nvPr>
        </p:nvGraphicFramePr>
        <p:xfrm>
          <a:off x="837724" y="4948301"/>
          <a:ext cx="12555338" cy="3202525"/>
        </p:xfrm>
        <a:graphic>
          <a:graphicData uri="http://schemas.openxmlformats.org/drawingml/2006/table">
            <a:tbl>
              <a:tblPr firstRow="1" firstCol="1" bandRow="1"/>
              <a:tblGrid>
                <a:gridCol w="3021411">
                  <a:extLst>
                    <a:ext uri="{9D8B030D-6E8A-4147-A177-3AD203B41FA5}">
                      <a16:colId xmlns:a16="http://schemas.microsoft.com/office/drawing/2014/main" val="4075495640"/>
                    </a:ext>
                  </a:extLst>
                </a:gridCol>
                <a:gridCol w="4351415">
                  <a:extLst>
                    <a:ext uri="{9D8B030D-6E8A-4147-A177-3AD203B41FA5}">
                      <a16:colId xmlns:a16="http://schemas.microsoft.com/office/drawing/2014/main" val="161663467"/>
                    </a:ext>
                  </a:extLst>
                </a:gridCol>
                <a:gridCol w="5182512">
                  <a:extLst>
                    <a:ext uri="{9D8B030D-6E8A-4147-A177-3AD203B41FA5}">
                      <a16:colId xmlns:a16="http://schemas.microsoft.com/office/drawing/2014/main" val="2170974198"/>
                    </a:ext>
                  </a:extLst>
                </a:gridCol>
              </a:tblGrid>
              <a:tr h="818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Абсолютная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Относительная погрешность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907345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Высота, м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5.7%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843381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Масса,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106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11.2%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583846"/>
                  </a:ext>
                </a:extLst>
              </a:tr>
              <a:tr h="3902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Топливо, т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858237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Скорость, 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3.68%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636792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Импульс т*м/с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117</a:t>
                      </a:r>
                      <a:endParaRPr lang="ru-RU" sz="2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kern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5.2%</a:t>
                      </a:r>
                      <a:endParaRPr lang="ru-RU" sz="2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78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0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2E97399-88F9-45D1-A020-4C97CA3205FB}"/>
              </a:ext>
            </a:extLst>
          </p:cNvPr>
          <p:cNvSpPr/>
          <p:nvPr/>
        </p:nvSpPr>
        <p:spPr>
          <a:xfrm>
            <a:off x="2661241" y="531926"/>
            <a:ext cx="38215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Заключение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CC263-89DF-499F-B891-E52A6C8D7346}"/>
              </a:ext>
            </a:extLst>
          </p:cNvPr>
          <p:cNvSpPr txBox="1"/>
          <p:nvPr/>
        </p:nvSpPr>
        <p:spPr>
          <a:xfrm>
            <a:off x="330167" y="1442056"/>
            <a:ext cx="83949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dirty="0"/>
              <a:t>В ходе выполнения проекта наша команда достигла запланированной цели: мы успешно разработали модели космических летательных аппаратов «Союз-19» и «Аполлон» и успешно провели их запуск на орбиту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Program». Для достижения нашей цели мы проанализировали доступные данные о космических запусках, разработали математическую модель, написали программу на языке Python, для вычисления расчётов из реального полёта, а также построили графики, при помощи мода «Data </a:t>
            </a:r>
            <a:r>
              <a:rPr lang="ru-RU" sz="2400" dirty="0" err="1"/>
              <a:t>Export</a:t>
            </a:r>
            <a:r>
              <a:rPr lang="ru-RU" sz="2400" dirty="0"/>
              <a:t>» и «</a:t>
            </a:r>
            <a:r>
              <a:rPr lang="ru-RU" sz="2400" dirty="0" err="1"/>
              <a:t>kRPC</a:t>
            </a:r>
            <a:r>
              <a:rPr lang="ru-RU" sz="2400" dirty="0"/>
              <a:t>» в игре «</a:t>
            </a:r>
            <a:r>
              <a:rPr lang="ru-RU" sz="2400" dirty="0" err="1"/>
              <a:t>Kerbal</a:t>
            </a:r>
            <a:r>
              <a:rPr lang="ru-RU" sz="2400" dirty="0"/>
              <a:t> Space Program» и сравнили математическую модель и симуляцию полёта в игре.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41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9617C7-D301-4980-B01D-5C906044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766" y="7613851"/>
            <a:ext cx="1871634" cy="615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0D72F-1B47-4F1F-BDF0-F3FDFE24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047" y="1509236"/>
            <a:ext cx="6412489" cy="641248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5BC5F9AC-EF26-4D4B-8361-73C6953355F9}"/>
              </a:ext>
            </a:extLst>
          </p:cNvPr>
          <p:cNvSpPr/>
          <p:nvPr/>
        </p:nvSpPr>
        <p:spPr>
          <a:xfrm>
            <a:off x="7815065" y="493934"/>
            <a:ext cx="4922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</a:rPr>
              <a:t>QR</a:t>
            </a:r>
            <a:r>
              <a:rPr lang="ru-RU" sz="4800" dirty="0">
                <a:solidFill>
                  <a:srgbClr val="00002E"/>
                </a:solidFill>
                <a:latin typeface="Nunito Semi Bold" pitchFamily="34" charset="0"/>
              </a:rPr>
              <a:t>-код на </a:t>
            </a:r>
            <a:r>
              <a:rPr lang="en-US" sz="4800" dirty="0" err="1">
                <a:solidFill>
                  <a:srgbClr val="00002E"/>
                </a:solidFill>
                <a:latin typeface="Nunito Semi Bold" pitchFamily="34" charset="0"/>
              </a:rPr>
              <a:t>Github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4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87DA356-3FC2-4F58-A8C5-807057132CBA}"/>
              </a:ext>
            </a:extLst>
          </p:cNvPr>
          <p:cNvSpPr/>
          <p:nvPr/>
        </p:nvSpPr>
        <p:spPr>
          <a:xfrm>
            <a:off x="6084588" y="3762791"/>
            <a:ext cx="79476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6000" dirty="0">
                <a:solidFill>
                  <a:srgbClr val="00002E"/>
                </a:solidFill>
                <a:latin typeface="Nunito Semi Bold" pitchFamily="34" charset="0"/>
              </a:rPr>
              <a:t>Спасибо за внимание!</a:t>
            </a:r>
            <a:r>
              <a:rPr lang="ru-RU" sz="5400" dirty="0">
                <a:solidFill>
                  <a:srgbClr val="00002E"/>
                </a:solidFill>
                <a:latin typeface="Nunito Semi Bold" pitchFamily="34" charset="0"/>
              </a:rPr>
              <a:t> </a:t>
            </a:r>
            <a:endParaRPr lang="en-US" sz="5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D2CE24-F0CF-4BE0-963A-0901E38E89D6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8894" y="533106"/>
            <a:ext cx="41563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Цели и задачи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42449" y="1537700"/>
            <a:ext cx="8401526" cy="153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ракеты и запустить их на орбиту Земли.</a:t>
            </a:r>
            <a:endParaRPr lang="ru-RU" sz="18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61047" y="3255666"/>
            <a:ext cx="7468553" cy="444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9BE6-A7F3-68DE-C68A-FDA5FB384F22}"/>
              </a:ext>
            </a:extLst>
          </p:cNvPr>
          <p:cNvSpPr txBox="1"/>
          <p:nvPr/>
        </p:nvSpPr>
        <p:spPr>
          <a:xfrm>
            <a:off x="761046" y="2180667"/>
            <a:ext cx="8097203" cy="5599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400" b="1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Задачи проекта:</a:t>
            </a:r>
            <a:endParaRPr lang="ru-RU" sz="2400" kern="100" dirty="0">
              <a:effectLst/>
              <a:latin typeface="PT Sans" panose="020B0503020203020204" pitchFamily="3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Изучить информацию о космических кораблях «Союз-19»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математическую модель полётов космических аппаратов 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Воссоздать полёты космических кораблей «Сою</a:t>
            </a:r>
            <a:r>
              <a:rPr lang="ru-RU" sz="2400" kern="100" dirty="0"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-19» и «Аполлон»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Совершить полёты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траекторию полётов ракет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Сравнить математическую модель и симуляцию 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2400" kern="100" dirty="0">
                <a:effectLst/>
                <a:latin typeface="PT Sans" panose="020B050302020302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Составить отчёт о проделанной работе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3104" y="303224"/>
            <a:ext cx="75455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Ракета-носитель «СОЮЗ-У» </a:t>
            </a:r>
            <a:endParaRPr lang="en-US" sz="4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BA30A7-3ED7-4B87-AB81-3F6897AF1960}"/>
              </a:ext>
            </a:extLst>
          </p:cNvPr>
          <p:cNvSpPr/>
          <p:nvPr/>
        </p:nvSpPr>
        <p:spPr>
          <a:xfrm>
            <a:off x="12761406" y="7611251"/>
            <a:ext cx="1868993" cy="618349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31446A-7AA3-DFDF-EC94-BD2CF1FE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190625"/>
            <a:ext cx="3175121" cy="689767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6C885AB-287D-0130-407D-662D62C6A5F5}"/>
              </a:ext>
            </a:extLst>
          </p:cNvPr>
          <p:cNvSpPr/>
          <p:nvPr/>
        </p:nvSpPr>
        <p:spPr>
          <a:xfrm>
            <a:off x="6046654" y="7228764"/>
            <a:ext cx="75455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Ракета-носитель «САТУРН-1Б» </a:t>
            </a:r>
            <a:endParaRPr lang="en-US" sz="4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D0E53C-3932-0F3B-D7C7-AC09F8BB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21" y="-154657"/>
            <a:ext cx="9573837" cy="7383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0DBBF5-EAB2-4C47-894D-925EF31528C0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43FB341-DA57-400A-8EBC-F00B2F2705B9}"/>
              </a:ext>
            </a:extLst>
          </p:cNvPr>
          <p:cNvSpPr/>
          <p:nvPr/>
        </p:nvSpPr>
        <p:spPr>
          <a:xfrm>
            <a:off x="76200" y="1199597"/>
            <a:ext cx="150494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</a:rPr>
              <a:t>Физическая и математическая модель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/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Основное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400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F40C5-EC2D-C0ED-B5CD-935157D4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2116265"/>
                <a:ext cx="7315200" cy="1771511"/>
              </a:xfrm>
              <a:prstGeom prst="rect">
                <a:avLst/>
              </a:prstGeom>
              <a:blipFill>
                <a:blip r:embed="rId3"/>
                <a:stretch>
                  <a:fillRect t="-2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/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учётом действующих на ракету сил уравнение примет вид: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246D4A-728C-593A-B684-FEC1292AF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4114800"/>
                <a:ext cx="7562850" cy="1399357"/>
              </a:xfrm>
              <a:prstGeom prst="rect">
                <a:avLst/>
              </a:prstGeom>
              <a:blipFill>
                <a:blip r:embed="rId4"/>
                <a:stretch>
                  <a:fillRect t="-3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/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Разделим обе части уравнения на </a:t>
                </a: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16FB6-93BE-646C-8FBA-B2E26DAF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5990803"/>
                <a:ext cx="7562850" cy="1534779"/>
              </a:xfrm>
              <a:prstGeom prst="rect">
                <a:avLst/>
              </a:prstGeom>
              <a:blipFill>
                <a:blip r:embed="rId5"/>
                <a:stretch>
                  <a:fillRect t="-3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/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равнение расхода массы примет вид с учетом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2BF66-0BA6-6695-C111-E9F1F85C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975" y="2185744"/>
                <a:ext cx="6934200" cy="1646926"/>
              </a:xfrm>
              <a:prstGeom prst="rect">
                <a:avLst/>
              </a:prstGeom>
              <a:blipFill>
                <a:blip r:embed="rId6"/>
                <a:stretch>
                  <a:fillRect t="-2963" r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/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Подставим это уравнение в уравнение динамики: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𝑘𝑡</m:t>
                          </m:r>
                        </m:den>
                      </m:f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9931BF-3EB7-D77B-876E-8FA0AAEA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4114800"/>
                <a:ext cx="9448800" cy="1601913"/>
              </a:xfrm>
              <a:prstGeom prst="rect">
                <a:avLst/>
              </a:prstGeom>
              <a:blipFill>
                <a:blip r:embed="rId7"/>
                <a:stretch>
                  <a:fillRect t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0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B55C-8AC7-5165-4DCA-6D383141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602A25-EE33-E1F0-C600-468947CAFB0A}"/>
              </a:ext>
            </a:extLst>
          </p:cNvPr>
          <p:cNvSpPr/>
          <p:nvPr/>
        </p:nvSpPr>
        <p:spPr>
          <a:xfrm>
            <a:off x="12704323" y="7525582"/>
            <a:ext cx="1926078" cy="704017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/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первого этапа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второго и третьего этапов полёта: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ru-RU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13C15E-626F-AF79-7037-7C1CA865C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37" y="600617"/>
                <a:ext cx="6024563" cy="6850850"/>
              </a:xfrm>
              <a:prstGeom prst="rect">
                <a:avLst/>
              </a:prstGeom>
              <a:blipFill>
                <a:blip r:embed="rId3"/>
                <a:stretch>
                  <a:fillRect t="-7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/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линейный закон изменения угла наклона ракеты: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ru-RU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88A86-E983-2757-91E3-D552F5F5E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4201137"/>
                <a:ext cx="10467975" cy="1087862"/>
              </a:xfrm>
              <a:prstGeom prst="rect">
                <a:avLst/>
              </a:prstGeom>
              <a:blipFill>
                <a:blip r:embed="rId4"/>
                <a:stretch>
                  <a:fillRect t="-4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/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возрастания тяги</a:t>
                </a:r>
                <a:r>
                  <a:rPr lang="ru-RU" sz="24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ru-RU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Уравнение тяги:</a:t>
                </a:r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450215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D3072C-19B8-E5E5-E950-6C7F82FB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600617"/>
                <a:ext cx="7315200" cy="2579360"/>
              </a:xfrm>
              <a:prstGeom prst="rect">
                <a:avLst/>
              </a:prstGeom>
              <a:blipFill>
                <a:blip r:embed="rId5"/>
                <a:stretch>
                  <a:fillRect t="-18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8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9AA81-78F2-4AA7-93B2-481B4676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2" y="1344279"/>
            <a:ext cx="2074619" cy="3613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8DBC2C9A-1831-4B46-8823-6F32838B35B7}"/>
              </a:ext>
            </a:extLst>
          </p:cNvPr>
          <p:cNvSpPr/>
          <p:nvPr/>
        </p:nvSpPr>
        <p:spPr>
          <a:xfrm>
            <a:off x="1473581" y="268935"/>
            <a:ext cx="11683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3600" b="1" dirty="0">
                <a:solidFill>
                  <a:srgbClr val="00002E"/>
                </a:solidFill>
                <a:latin typeface="Nunito Semi Bold" pitchFamily="34" charset="0"/>
              </a:rPr>
              <a:t>СИМУЛЯЦИЯ ПОЛЁТОВ В </a:t>
            </a:r>
            <a:r>
              <a:rPr lang="en-US" sz="3600" b="1" dirty="0">
                <a:solidFill>
                  <a:srgbClr val="00002E"/>
                </a:solidFill>
                <a:latin typeface="Nunito Semi Bold" pitchFamily="34" charset="0"/>
              </a:rPr>
              <a:t>KERBAL SPACE PROGRAM</a:t>
            </a:r>
            <a:endParaRPr lang="en-US" sz="3600" b="1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653969" y="1154405"/>
            <a:ext cx="7688482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200" b="1" dirty="0">
                <a:latin typeface="PT Sans" panose="020B0503020203020204" pitchFamily="34" charset="-52"/>
              </a:rPr>
              <a:t>Основные компоненты ракеты «Союз-19»</a:t>
            </a:r>
            <a:endParaRPr lang="en-US" sz="32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879279"/>
            <a:ext cx="10976431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Первая ступень - ЖРД RK-7 “Медведь”</a:t>
            </a:r>
          </a:p>
          <a:p>
            <a:pPr algn="just">
              <a:lnSpc>
                <a:spcPts val="3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ЖРД RK-7 «Медведь» — это мощный жидкостный ракетный двигатель, который обеспечивает большую тягу для первоначального подъема ракеты. "Медведь" идеально подходит для тяжелых ракет и первых ступеней, благодаря своей мощности и эффективности.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48A5F8-A5A9-402D-952A-F3D5BF9EE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7" t="14510" r="13447" b="16336"/>
          <a:stretch/>
        </p:blipFill>
        <p:spPr>
          <a:xfrm>
            <a:off x="633717" y="5385847"/>
            <a:ext cx="2150924" cy="1955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096369" y="5163115"/>
            <a:ext cx="1117888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>
                <a:latin typeface="PT Sans" panose="020B0503020203020204" pitchFamily="34" charset="-52"/>
              </a:rPr>
              <a:t>Вторая Ступень и Третья ступень – ЖРД LV-909 «Терьер»</a:t>
            </a:r>
          </a:p>
          <a:p>
            <a:pPr algn="just"/>
            <a:r>
              <a:rPr lang="ru-RU" sz="2800" dirty="0">
                <a:latin typeface="PT Sans" panose="020B0503020203020204" pitchFamily="34" charset="-52"/>
              </a:rPr>
              <a:t>LV-909 «Терьер» - это жидкостный ракетный двигатель с управлением направления вектора тяги, позволяющим эффективное управление ракетой, когда он наиболее необходим: во время взлета, посадки и корректировки орбиты.</a:t>
            </a:r>
          </a:p>
        </p:txBody>
      </p:sp>
    </p:spTree>
    <p:extLst>
      <p:ext uri="{BB962C8B-B14F-4D97-AF65-F5344CB8AC3E}">
        <p14:creationId xmlns:p14="http://schemas.microsoft.com/office/powerpoint/2010/main" val="417577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9EBF340-F4C0-493D-9BCA-1BE85B58F300}"/>
              </a:ext>
            </a:extLst>
          </p:cNvPr>
          <p:cNvSpPr/>
          <p:nvPr/>
        </p:nvSpPr>
        <p:spPr>
          <a:xfrm>
            <a:off x="4134220" y="521059"/>
            <a:ext cx="5773454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3600" kern="100" dirty="0">
                <a:latin typeface="PT Sans" panose="020B0503020203020204" pitchFamily="34" charset="-52"/>
                <a:cs typeface="Times New Roman" panose="02020603050405020304" pitchFamily="18" charset="0"/>
              </a:rPr>
              <a:t>Фотография ракеты «Союз-19»</a:t>
            </a:r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6AA558-4AD2-4960-8D1A-C544324D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44" y="1305660"/>
            <a:ext cx="7515539" cy="6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6EE7B07-81E4-4199-AC82-B2012D07F522}"/>
              </a:ext>
            </a:extLst>
          </p:cNvPr>
          <p:cNvSpPr/>
          <p:nvPr/>
        </p:nvSpPr>
        <p:spPr>
          <a:xfrm>
            <a:off x="451245" y="697123"/>
            <a:ext cx="94564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4BF8B0-1F6B-40B3-A2A4-C4565ABA955F}"/>
              </a:ext>
            </a:extLst>
          </p:cNvPr>
          <p:cNvSpPr/>
          <p:nvPr/>
        </p:nvSpPr>
        <p:spPr>
          <a:xfrm>
            <a:off x="12851842" y="7666892"/>
            <a:ext cx="1778558" cy="483934"/>
          </a:xfrm>
          <a:prstGeom prst="rect">
            <a:avLst/>
          </a:prstGeom>
          <a:solidFill>
            <a:srgbClr val="F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3195CFB-455A-4F89-850E-A63DBBE4C085}"/>
              </a:ext>
            </a:extLst>
          </p:cNvPr>
          <p:cNvSpPr/>
          <p:nvPr/>
        </p:nvSpPr>
        <p:spPr>
          <a:xfrm>
            <a:off x="3038986" y="603141"/>
            <a:ext cx="8552428" cy="46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3600" b="1" dirty="0">
                <a:latin typeface="PT Sans" panose="020B0503020203020204" pitchFamily="34" charset="-52"/>
              </a:rPr>
              <a:t>Основные компоненты ракеты «Аполлон»</a:t>
            </a:r>
            <a:endParaRPr lang="en-US" sz="3600" b="1" dirty="0">
              <a:latin typeface="PT Sans" panose="020B0503020203020204" pitchFamily="34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6947-C2BA-4DC3-BDA8-C22B85266415}"/>
              </a:ext>
            </a:extLst>
          </p:cNvPr>
          <p:cNvSpPr txBox="1"/>
          <p:nvPr/>
        </p:nvSpPr>
        <p:spPr>
          <a:xfrm>
            <a:off x="3298822" y="1495122"/>
            <a:ext cx="10976431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Первая ступень - ЖРД RE-I5 «Шкипер»</a:t>
            </a:r>
            <a:endParaRPr lang="en-US" sz="3200" dirty="0">
              <a:latin typeface="PT Sans" panose="020B0503020203020204" pitchFamily="34" charset="-52"/>
            </a:endParaRPr>
          </a:p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RE-I5 «Шкипер» — это жидкостный ракетный двигатель большого диаметра, который обычно используется для создания тяги ракет среднего размера и средних ступеней.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222BC-AC13-47AB-A691-41823981759A}"/>
              </a:ext>
            </a:extLst>
          </p:cNvPr>
          <p:cNvSpPr txBox="1"/>
          <p:nvPr/>
        </p:nvSpPr>
        <p:spPr>
          <a:xfrm>
            <a:off x="3221001" y="4595312"/>
            <a:ext cx="1117888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3200" dirty="0">
                <a:latin typeface="PT Sans" panose="020B0503020203020204" pitchFamily="34" charset="-52"/>
              </a:rPr>
              <a:t>Вторая ступень - ЖРД </a:t>
            </a: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</a:t>
            </a:r>
          </a:p>
          <a:p>
            <a:pPr algn="just">
              <a:spcAft>
                <a:spcPts val="600"/>
              </a:spcAft>
            </a:pPr>
            <a:r>
              <a:rPr lang="ru-RU" sz="3200" dirty="0" err="1">
                <a:latin typeface="PT Sans" panose="020B0503020203020204" pitchFamily="34" charset="-52"/>
              </a:rPr>
              <a:t>Кербодайн</a:t>
            </a:r>
            <a:r>
              <a:rPr lang="ru-RU" sz="3200" dirty="0">
                <a:latin typeface="PT Sans" panose="020B0503020203020204" pitchFamily="34" charset="-52"/>
              </a:rPr>
              <a:t> KR-2L+ «Носорог» - то огромный жидкостный ракетный двигатель, который имеет большой удельный импульс сравнимый с тягой. У этого двигателя - вторая по величине тяга из всех доступных двигателей.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6F7F4-348D-43CC-97B5-A96F2710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4" y="1070125"/>
            <a:ext cx="2390215" cy="309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80E3F2-B3BF-4F3E-9550-0B408B5A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4" y="4595312"/>
            <a:ext cx="2276475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312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880</Words>
  <Application>Microsoft Office PowerPoint</Application>
  <PresentationFormat>Произвольный</PresentationFormat>
  <Paragraphs>223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Calibri</vt:lpstr>
      <vt:lpstr>Arial</vt:lpstr>
      <vt:lpstr>Nunito Semi Bold</vt:lpstr>
      <vt:lpstr>DengXian</vt:lpstr>
      <vt:lpstr>PT Sans</vt:lpstr>
      <vt:lpstr>Cambria Math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Роман Пронякин</cp:lastModifiedBy>
  <cp:revision>39</cp:revision>
  <dcterms:created xsi:type="dcterms:W3CDTF">2024-12-14T14:17:48Z</dcterms:created>
  <dcterms:modified xsi:type="dcterms:W3CDTF">2024-12-22T18:18:19Z</dcterms:modified>
</cp:coreProperties>
</file>